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3" r:id="rId6"/>
    <p:sldId id="262" r:id="rId7"/>
    <p:sldId id="264" r:id="rId8"/>
    <p:sldId id="257" r:id="rId9"/>
    <p:sldId id="278" r:id="rId10"/>
    <p:sldId id="258" r:id="rId11"/>
    <p:sldId id="267" r:id="rId12"/>
    <p:sldId id="269" r:id="rId13"/>
    <p:sldId id="279" r:id="rId14"/>
    <p:sldId id="270" r:id="rId15"/>
    <p:sldId id="271" r:id="rId16"/>
    <p:sldId id="266" r:id="rId17"/>
    <p:sldId id="272" r:id="rId18"/>
    <p:sldId id="277" r:id="rId19"/>
    <p:sldId id="281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6"/>
    <a:srgbClr val="0E004D"/>
    <a:srgbClr val="FF9966"/>
    <a:srgbClr val="F0EADE"/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5524" autoAdjust="0"/>
  </p:normalViewPr>
  <p:slideViewPr>
    <p:cSldViewPr snapToGrid="0" snapToObjects="1">
      <p:cViewPr varScale="1">
        <p:scale>
          <a:sx n="81" d="100"/>
          <a:sy n="81" d="100"/>
        </p:scale>
        <p:origin x="614" y="67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, Dongge" userId="d21e8c7d-ccdd-4f8c-a100-bcfb559e2602" providerId="ADAL" clId="{AD60F0DB-49B4-4774-9E3E-4D5C55E7EAAE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9152C-62B5-48C1-9FA7-F6F548C3FDB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6CB77-6134-4318-871D-98B622560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86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3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3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3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Delaunay tetrahedralization has the property that the </a:t>
            </a:r>
            <a:r>
              <a:rPr lang="en-US" dirty="0" err="1"/>
              <a:t>circumsphere</a:t>
            </a:r>
            <a:r>
              <a:rPr lang="en-US" dirty="0"/>
              <a:t> of every tetrahedron does not contain any points outside of the tetrahedron.</a:t>
            </a:r>
          </a:p>
          <a:p>
            <a:endParaRPr lang="en-US" dirty="0"/>
          </a:p>
          <a:p>
            <a:r>
              <a:rPr lang="en-US" dirty="0"/>
              <a:t>The Voronoi tessellation is a subdivision of the volume with the property that each Voronoi cell of point p contains all locations that are closer to p than to every other point.</a:t>
            </a:r>
          </a:p>
          <a:p>
            <a:endParaRPr lang="en-US" dirty="0"/>
          </a:p>
          <a:p>
            <a:r>
              <a:rPr lang="en-US" dirty="0"/>
              <a:t>Perpendicularity.</a:t>
            </a:r>
          </a:p>
          <a:p>
            <a:endParaRPr lang="en-US" dirty="0"/>
          </a:p>
          <a:p>
            <a:r>
              <a:rPr lang="en-US" dirty="0"/>
              <a:t>equation of strain compatibility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0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micro-scale and meso-scale pores collapse under load, and a later phase, in which the walls of completely collapsed pores are in contact leading to a significant densification of the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4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 behind the proposed criterion is to choose the correct value of 𝛿𝜆𝑘,1, so that the loaded nodes move in a direction consistent with the external load.</a:t>
            </a:r>
          </a:p>
          <a:p>
            <a:endParaRPr lang="en-US" dirty="0"/>
          </a:p>
          <a:p>
            <a:r>
              <a:rPr lang="en-US" dirty="0"/>
              <a:t>monotonic variation of the load factor independent of displacement change: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66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TIXGeneral-Regular"/>
              </a:rPr>
              <a:t>accurate to machine precision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STIXGeneral-Regular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STIXGeneral-Regular"/>
              </a:rPr>
              <a:t>NP Complete problem</a:t>
            </a:r>
          </a:p>
          <a:p>
            <a:r>
              <a:rPr lang="en-US" dirty="0"/>
              <a:t>nondeterministic polynomial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9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aesterisk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82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aesterisk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74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CB77-6134-4318-871D-98B6225606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"/>
            <a:ext cx="12192000" cy="367144"/>
          </a:xfrm>
          <a:prstGeom prst="rect">
            <a:avLst/>
          </a:prstGeom>
          <a:solidFill>
            <a:srgbClr val="0E004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Times" charset="0"/>
              <a:ea typeface="+mn-ea"/>
              <a:cs typeface="+mn-cs"/>
            </a:endParaRPr>
          </a:p>
        </p:txBody>
      </p:sp>
      <p:pic>
        <p:nvPicPr>
          <p:cNvPr id="5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5667" y="1"/>
            <a:ext cx="2192867" cy="3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05001"/>
            <a:ext cx="103632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267200"/>
            <a:ext cx="8534400" cy="1371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main transparent.gif"/>
          <p:cNvPicPr>
            <a:picLocks noChangeAspect="1"/>
          </p:cNvPicPr>
          <p:nvPr/>
        </p:nvPicPr>
        <p:blipFill>
          <a:blip r:embed="rId3" cstate="print"/>
          <a:srcRect t="13174" b="53146"/>
          <a:stretch>
            <a:fillRect/>
          </a:stretch>
        </p:blipFill>
        <p:spPr>
          <a:xfrm>
            <a:off x="1" y="6123944"/>
            <a:ext cx="4993300" cy="553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501650"/>
            <a:ext cx="2590800" cy="5594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01650"/>
            <a:ext cx="7569200" cy="5594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650"/>
            <a:ext cx="103632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447800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2667" y="501650"/>
            <a:ext cx="1095755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2667" y="1447800"/>
            <a:ext cx="1095756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09050" y="6327776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fontAlgn="auto" hangingPunct="0">
              <a:spcBef>
                <a:spcPct val="0"/>
              </a:spcBef>
              <a:spcAft>
                <a:spcPts val="0"/>
              </a:spcAft>
              <a:defRPr sz="1400">
                <a:latin typeface="Times" charset="0"/>
                <a:ea typeface="ＭＳ Ｐゴシック" charset="-128"/>
                <a:cs typeface="ＭＳ Ｐゴシック" charset="-128"/>
              </a:defRPr>
            </a:lvl1pPr>
          </a:lstStyle>
          <a:p>
            <a:fld id="{E400C7C8-7C88-BA41-BC02-0C39D7F04A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2192000" cy="365760"/>
          </a:xfrm>
          <a:prstGeom prst="rect">
            <a:avLst/>
          </a:prstGeom>
          <a:solidFill>
            <a:srgbClr val="0E004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Times" charset="0"/>
              <a:ea typeface="+mn-ea"/>
              <a:cs typeface="+mn-cs"/>
            </a:endParaRPr>
          </a:p>
        </p:txBody>
      </p:sp>
      <p:sp>
        <p:nvSpPr>
          <p:cNvPr id="1045" name="Line 21"/>
          <p:cNvSpPr>
            <a:spLocks noChangeShapeType="1"/>
          </p:cNvSpPr>
          <p:nvPr/>
        </p:nvSpPr>
        <p:spPr bwMode="auto">
          <a:xfrm>
            <a:off x="592667" y="1219200"/>
            <a:ext cx="10957560" cy="0"/>
          </a:xfrm>
          <a:prstGeom prst="line">
            <a:avLst/>
          </a:prstGeom>
          <a:noFill/>
          <a:ln w="38100">
            <a:solidFill>
              <a:srgbClr val="000076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1800">
              <a:latin typeface="Arial" charset="0"/>
              <a:ea typeface="+mn-ea"/>
              <a:cs typeface="+mn-cs"/>
            </a:endParaRPr>
          </a:p>
        </p:txBody>
      </p:sp>
      <p:pic>
        <p:nvPicPr>
          <p:cNvPr id="1031" name="Picture 8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355667" y="0"/>
            <a:ext cx="21945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8" descr="ppt logo_v2.gif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08000" y="6327776"/>
            <a:ext cx="2540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FA2353-3220-12EC-EBD2-7D3C039D2B3E}"/>
              </a:ext>
            </a:extLst>
          </p:cNvPr>
          <p:cNvSpPr/>
          <p:nvPr userDrawn="1"/>
        </p:nvSpPr>
        <p:spPr bwMode="auto">
          <a:xfrm>
            <a:off x="250031" y="6248400"/>
            <a:ext cx="2978944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/>
          <a:ea typeface="ＭＳ Ｐゴシック" pitchFamily="-105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2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2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2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2" charset="0"/>
          <a:ea typeface="ＭＳ Ｐゴシック" pitchFamily="-105" charset="-128"/>
          <a:cs typeface="ＭＳ Ｐゴシック" pitchFamily="-10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rbe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rbe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rbe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rbe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Calibri"/>
          <a:ea typeface="ＭＳ Ｐゴシック" pitchFamily="-105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02ADB6-F637-6F7B-1C5E-6AEAF0D11434}"/>
              </a:ext>
            </a:extLst>
          </p:cNvPr>
          <p:cNvSpPr txBox="1">
            <a:spLocks/>
          </p:cNvSpPr>
          <p:nvPr/>
        </p:nvSpPr>
        <p:spPr bwMode="auto">
          <a:xfrm>
            <a:off x="1193006" y="1917076"/>
            <a:ext cx="97726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alibri"/>
                <a:ea typeface="ＭＳ Ｐゴシック" pitchFamily="-105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Calibri" pitchFamily="32" charset="0"/>
                <a:ea typeface="ＭＳ Ｐゴシック" pitchFamily="-105" charset="-128"/>
                <a:cs typeface="ＭＳ Ｐゴシック" pitchFamily="-10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Calibri" pitchFamily="32" charset="0"/>
                <a:ea typeface="ＭＳ Ｐゴシック" pitchFamily="-105" charset="-128"/>
                <a:cs typeface="ＭＳ Ｐゴシック" pitchFamily="-10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Calibri" pitchFamily="32" charset="0"/>
                <a:ea typeface="ＭＳ Ｐゴシック" pitchFamily="-105" charset="-128"/>
                <a:cs typeface="ＭＳ Ｐゴシック" pitchFamily="-10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Calibri" pitchFamily="32" charset="0"/>
                <a:ea typeface="ＭＳ Ｐゴシック" pitchFamily="-105" charset="-128"/>
                <a:cs typeface="ＭＳ Ｐゴシック" pitchFamily="-10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Corbe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Corbe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Corbe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Corbel" charset="0"/>
              </a:defRPr>
            </a:lvl9pPr>
          </a:lstStyle>
          <a:p>
            <a:pPr defTabSz="914400"/>
            <a:r>
              <a:rPr lang="en-US" sz="36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efficient static solver for the lattice discrete particle model (LDPM)</a:t>
            </a:r>
            <a:endParaRPr lang="en-US" sz="48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4E444B3-1835-D42B-DA09-14144A8227C2}"/>
              </a:ext>
            </a:extLst>
          </p:cNvPr>
          <p:cNvSpPr txBox="1">
            <a:spLocks/>
          </p:cNvSpPr>
          <p:nvPr/>
        </p:nvSpPr>
        <p:spPr bwMode="auto">
          <a:xfrm>
            <a:off x="0" y="3816615"/>
            <a:ext cx="12192000" cy="934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 b="1">
                <a:solidFill>
                  <a:schemeClr val="tx1"/>
                </a:solidFill>
                <a:latin typeface="Calibri"/>
                <a:ea typeface="ＭＳ Ｐゴシック" pitchFamily="-105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defTabSz="9144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altLang="zh-CN" kern="5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Presenter: </a:t>
            </a:r>
            <a:r>
              <a:rPr lang="en-US" kern="5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Alessandro </a:t>
            </a:r>
            <a:r>
              <a:rPr lang="en-US" kern="50" dirty="0" err="1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Fascetti</a:t>
            </a:r>
            <a:endParaRPr lang="en-US" kern="50" baseline="30000" dirty="0">
              <a:solidFill>
                <a:srgbClr val="00000A"/>
              </a:solidFill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altLang="zh-CN" sz="2800" kern="50" dirty="0">
              <a:solidFill>
                <a:srgbClr val="00000A"/>
              </a:solidFill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altLang="zh-CN" sz="1800" b="0" kern="5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Authors: </a:t>
            </a:r>
            <a:r>
              <a:rPr lang="en-US" sz="1800" b="0" kern="5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Dongge Jia</a:t>
            </a:r>
            <a:r>
              <a:rPr lang="en-US" sz="1800" b="0" kern="50" baseline="3000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1</a:t>
            </a:r>
            <a:r>
              <a:rPr lang="en-US" sz="1800" b="0" kern="5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, John C. Brigham</a:t>
            </a:r>
            <a:r>
              <a:rPr lang="en-US" sz="1800" b="0" kern="50" baseline="3000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1,2</a:t>
            </a:r>
            <a:r>
              <a:rPr lang="en-US" sz="1800" b="0" kern="5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 Alessandro Fascetti</a:t>
            </a:r>
            <a:r>
              <a:rPr lang="en-US" sz="1800" b="0" kern="50" baseline="3000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1</a:t>
            </a:r>
            <a:endParaRPr lang="en-US" sz="1800" kern="50" baseline="30000" dirty="0">
              <a:solidFill>
                <a:srgbClr val="00000A"/>
              </a:solidFill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0" kern="50" baseline="3000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1</a:t>
            </a:r>
            <a:r>
              <a:rPr lang="en-US" sz="1800" b="0" kern="5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 Department of Civil and Environmental Engineering, University of Pittsburgh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0" kern="50" baseline="3000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2</a:t>
            </a:r>
            <a:r>
              <a:rPr lang="en-US" sz="1800" b="0" kern="5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 Department of Bioengineering, University of Pittsburgh</a:t>
            </a:r>
          </a:p>
        </p:txBody>
      </p:sp>
      <p:pic>
        <p:nvPicPr>
          <p:cNvPr id="2" name="Picture 8" descr="ppt logo_v2.gif">
            <a:extLst>
              <a:ext uri="{FF2B5EF4-FFF2-40B4-BE49-F238E27FC236}">
                <a16:creationId xmlns:a16="http://schemas.microsoft.com/office/drawing/2014/main" id="{3DB6189B-C193-3572-73FA-14BDE99D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8440" y="6164161"/>
            <a:ext cx="34834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CE441215-FC3A-8E25-353E-FB107893F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518" y="6124406"/>
            <a:ext cx="2743199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92" y="501650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Calibration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1E7F1-B876-4C11-0034-5E9FBA09C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908611-88DE-8027-4B06-1E55C0378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351063"/>
            <a:ext cx="4813051" cy="5237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calibration</a:t>
            </a: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Geometry parameters:</a:t>
            </a:r>
          </a:p>
          <a:p>
            <a:pPr marL="300038" lvl="1" indent="0">
              <a:buNone/>
            </a:pP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Use those already published in the literature.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parameters:</a:t>
            </a:r>
          </a:p>
          <a:p>
            <a:pPr marL="300038" lvl="1" indent="0">
              <a:buNone/>
            </a:pP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Choose the values of parameters that already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calibrated in literature;</a:t>
            </a:r>
          </a:p>
          <a:p>
            <a:pPr marL="300038" lvl="1" indent="0">
              <a:buNone/>
            </a:pP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Calibrate a few parameters that hav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new definition if necessary.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7FECD8-4C15-348B-489C-2D191CCFC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498" y="1997394"/>
            <a:ext cx="4943867" cy="4045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18F79-B2E2-2F65-8C91-9E91F154CD89}"/>
              </a:ext>
            </a:extLst>
          </p:cNvPr>
          <p:cNvSpPr txBox="1"/>
          <p:nvPr/>
        </p:nvSpPr>
        <p:spPr>
          <a:xfrm>
            <a:off x="5884173" y="5953651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superscript * indicates calibrated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94C27-19A0-8B33-48CD-4C9765FC11B4}"/>
              </a:ext>
            </a:extLst>
          </p:cNvPr>
          <p:cNvSpPr txBox="1"/>
          <p:nvPr/>
        </p:nvSpPr>
        <p:spPr>
          <a:xfrm>
            <a:off x="5884172" y="1351063"/>
            <a:ext cx="5666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of constitutive parameters used in the numerical simulations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7A6D151-65F9-34E5-431A-81D3F1F412D7}"/>
              </a:ext>
            </a:extLst>
          </p:cNvPr>
          <p:cNvGrpSpPr/>
          <p:nvPr/>
        </p:nvGrpSpPr>
        <p:grpSpPr>
          <a:xfrm>
            <a:off x="2284405" y="1348771"/>
            <a:ext cx="9649421" cy="5436205"/>
            <a:chOff x="2372909" y="1347421"/>
            <a:chExt cx="9649421" cy="543620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5E1EEA3-AF30-6B8A-B03E-D45A021BDB97}"/>
                </a:ext>
              </a:extLst>
            </p:cNvPr>
            <p:cNvSpPr/>
            <p:nvPr/>
          </p:nvSpPr>
          <p:spPr>
            <a:xfrm>
              <a:off x="3523941" y="3782355"/>
              <a:ext cx="2971800" cy="173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BD0AD79-A1BB-DF97-D672-93575C4DD9BA}"/>
                </a:ext>
              </a:extLst>
            </p:cNvPr>
            <p:cNvGrpSpPr/>
            <p:nvPr/>
          </p:nvGrpSpPr>
          <p:grpSpPr>
            <a:xfrm>
              <a:off x="2372909" y="1347421"/>
              <a:ext cx="9649421" cy="5431031"/>
              <a:chOff x="2372909" y="1347421"/>
              <a:chExt cx="9649421" cy="543103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7322D1C-FDB3-4C12-A70C-74A32C8E7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42317" y="1370595"/>
                <a:ext cx="5096874" cy="5332567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A2D1922-EF05-B76E-8D49-8B273CA287B0}"/>
                  </a:ext>
                </a:extLst>
              </p:cNvPr>
              <p:cNvGrpSpPr/>
              <p:nvPr/>
            </p:nvGrpSpPr>
            <p:grpSpPr>
              <a:xfrm>
                <a:off x="2372909" y="1347421"/>
                <a:ext cx="9649421" cy="5431031"/>
                <a:chOff x="147613" y="1347421"/>
                <a:chExt cx="9649421" cy="5431031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F6866B2-2017-52D8-51BA-7A736CFEA948}"/>
                    </a:ext>
                  </a:extLst>
                </p:cNvPr>
                <p:cNvSpPr txBox="1"/>
                <p:nvPr/>
              </p:nvSpPr>
              <p:spPr>
                <a:xfrm>
                  <a:off x="673446" y="5872996"/>
                  <a:ext cx="220245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indent="0">
                    <a:buNone/>
                    <a:defRPr sz="1400"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endParaRPr lang="en-US" altLang="zh-CN" sz="16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11463A6-536F-4E2A-6AD9-1B0992051AAE}"/>
                    </a:ext>
                  </a:extLst>
                </p:cNvPr>
                <p:cNvSpPr txBox="1"/>
                <p:nvPr/>
              </p:nvSpPr>
              <p:spPr>
                <a:xfrm>
                  <a:off x="7498069" y="1967592"/>
                  <a:ext cx="1133708" cy="3693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Validation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7B4C27A-F0AA-4664-FFDD-24586190C87F}"/>
                    </a:ext>
                  </a:extLst>
                </p:cNvPr>
                <p:cNvSpPr txBox="1"/>
                <p:nvPr/>
              </p:nvSpPr>
              <p:spPr>
                <a:xfrm>
                  <a:off x="147613" y="1967592"/>
                  <a:ext cx="2165978" cy="3693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Parameter calibration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756FAB-D321-5461-A755-7D4BFE51AA45}"/>
                    </a:ext>
                  </a:extLst>
                </p:cNvPr>
                <p:cNvSpPr txBox="1"/>
                <p:nvPr/>
              </p:nvSpPr>
              <p:spPr>
                <a:xfrm>
                  <a:off x="836656" y="1399788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indent="0">
                    <a:buNone/>
                    <a:defRPr sz="1400"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sz="1800" dirty="0"/>
                    <a:t>Cubic sample</a:t>
                  </a:r>
                  <a:endParaRPr lang="en-US" altLang="zh-CN" sz="18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5CCEAD1-CE67-4C29-1FEE-48EE51265CAB}"/>
                    </a:ext>
                  </a:extLst>
                </p:cNvPr>
                <p:cNvSpPr txBox="1"/>
                <p:nvPr/>
              </p:nvSpPr>
              <p:spPr>
                <a:xfrm>
                  <a:off x="7513895" y="1347421"/>
                  <a:ext cx="22831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indent="0">
                    <a:buNone/>
                    <a:defRPr sz="1400"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sz="1800" dirty="0"/>
                    <a:t>Cylindrical sample</a:t>
                  </a:r>
                  <a:endParaRPr lang="en-US" altLang="zh-CN" sz="1800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D524FFD-7B20-A200-D33D-6F41363B34B6}"/>
                    </a:ext>
                  </a:extLst>
                </p:cNvPr>
                <p:cNvSpPr/>
                <p:nvPr/>
              </p:nvSpPr>
              <p:spPr bwMode="auto">
                <a:xfrm>
                  <a:off x="2313591" y="1356381"/>
                  <a:ext cx="2571387" cy="256032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defTabSz="6858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</a:pPr>
                  <a:endParaRPr lang="en-US" dirty="0">
                    <a:latin typeface="Arial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BA80DB9-A0A5-3141-AC0E-16EBA951ED72}"/>
                    </a:ext>
                  </a:extLst>
                </p:cNvPr>
                <p:cNvSpPr/>
                <p:nvPr/>
              </p:nvSpPr>
              <p:spPr bwMode="auto">
                <a:xfrm>
                  <a:off x="4926682" y="1347421"/>
                  <a:ext cx="2571387" cy="256032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defTabSz="6858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</a:pPr>
                  <a:endParaRPr lang="en-US" dirty="0">
                    <a:latin typeface="Arial" charset="0"/>
                  </a:endParaRP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9B418E96-0B81-CB6C-E680-19FEA9808C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23738" y="4467430"/>
                  <a:ext cx="2139065" cy="1826835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614343B-28E8-4FB9-DDCC-2C2CB95A4F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727" r="21106"/>
                <a:stretch/>
              </p:blipFill>
              <p:spPr>
                <a:xfrm flipH="1">
                  <a:off x="7689378" y="3916706"/>
                  <a:ext cx="1826701" cy="2861746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B2A49A0-5000-D9DF-7B26-4894B9989EFA}"/>
                    </a:ext>
                  </a:extLst>
                </p:cNvPr>
                <p:cNvSpPr txBox="1"/>
                <p:nvPr/>
              </p:nvSpPr>
              <p:spPr>
                <a:xfrm>
                  <a:off x="3329151" y="6294265"/>
                  <a:ext cx="188258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indent="0">
                    <a:buNone/>
                    <a:defRPr sz="1400"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sz="1800" b="1" dirty="0">
                      <a:solidFill>
                        <a:srgbClr val="C00000"/>
                      </a:solidFill>
                    </a:rPr>
                    <a:t>Cracking pattern</a:t>
                  </a:r>
                  <a:endParaRPr lang="en-US" altLang="zh-CN" sz="18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AD769DB-A90B-733B-116A-CA8A67A8524C}"/>
                    </a:ext>
                  </a:extLst>
                </p:cNvPr>
                <p:cNvSpPr txBox="1"/>
                <p:nvPr/>
              </p:nvSpPr>
              <p:spPr>
                <a:xfrm>
                  <a:off x="2741150" y="3955380"/>
                  <a:ext cx="248036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indent="0">
                    <a:buNone/>
                    <a:defRPr sz="1400"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800" b="1" dirty="0">
                      <a:solidFill>
                        <a:srgbClr val="C00000"/>
                      </a:solidFill>
                    </a:rPr>
                    <a:t>Stress-strain response</a:t>
                  </a:r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F083EFD-22B1-79F7-7A01-CA4D668CEC4A}"/>
                </a:ext>
              </a:extLst>
            </p:cNvPr>
            <p:cNvSpPr/>
            <p:nvPr/>
          </p:nvSpPr>
          <p:spPr bwMode="auto">
            <a:xfrm>
              <a:off x="9170894" y="3916706"/>
              <a:ext cx="312143" cy="37726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2A67DA-DCA1-C5A0-9D41-D0005CEA962A}"/>
                </a:ext>
              </a:extLst>
            </p:cNvPr>
            <p:cNvSpPr/>
            <p:nvPr/>
          </p:nvSpPr>
          <p:spPr bwMode="auto">
            <a:xfrm>
              <a:off x="9113863" y="6406357"/>
              <a:ext cx="312143" cy="37726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17" y="501650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Results -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0911-F933-0EDE-5EA8-4D7B4A0CD8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09537" y="6436347"/>
            <a:ext cx="2540000" cy="457200"/>
          </a:xfrm>
        </p:spPr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AC3610-1244-5C65-C37C-06D38CF4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048" y="2478087"/>
            <a:ext cx="2953327" cy="727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Unconfined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data are from </a:t>
            </a:r>
            <a:r>
              <a:rPr lang="en-US" sz="2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Fascetti</a:t>
            </a:r>
            <a:r>
              <a:rPr 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(2016)</a:t>
            </a: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8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991" y="501650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Results -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F472D-3964-5762-10E9-70515913A6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/>
              <a:t>11</a:t>
            </a:fld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976AA34-BFBD-3187-A25C-31D993502F62}"/>
              </a:ext>
            </a:extLst>
          </p:cNvPr>
          <p:cNvSpPr txBox="1">
            <a:spLocks/>
          </p:cNvSpPr>
          <p:nvPr/>
        </p:nvSpPr>
        <p:spPr bwMode="auto">
          <a:xfrm>
            <a:off x="459840" y="1263650"/>
            <a:ext cx="5656731" cy="72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Calibri"/>
                <a:ea typeface="ＭＳ Ｐゴシック" pitchFamily="-105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Biaxial behavior – stress-strain response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21294B5-E206-5A42-4EB3-51EFA58A842C}"/>
              </a:ext>
            </a:extLst>
          </p:cNvPr>
          <p:cNvGrpSpPr/>
          <p:nvPr/>
        </p:nvGrpSpPr>
        <p:grpSpPr>
          <a:xfrm>
            <a:off x="1222179" y="1263650"/>
            <a:ext cx="10543577" cy="5486294"/>
            <a:chOff x="1010422" y="1263650"/>
            <a:chExt cx="10543577" cy="548629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E98009-B682-F4C1-B982-F96659732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646"/>
            <a:stretch/>
          </p:blipFill>
          <p:spPr>
            <a:xfrm>
              <a:off x="2106700" y="1791569"/>
              <a:ext cx="7132190" cy="4903694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A9C47F5-ED52-C2A8-8116-B21BBE5078EC}"/>
                </a:ext>
              </a:extLst>
            </p:cNvPr>
            <p:cNvGrpSpPr/>
            <p:nvPr/>
          </p:nvGrpSpPr>
          <p:grpSpPr>
            <a:xfrm>
              <a:off x="1010422" y="1263650"/>
              <a:ext cx="10543577" cy="5486294"/>
              <a:chOff x="267909" y="2008051"/>
              <a:chExt cx="8871753" cy="432237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F8C2D2-6297-C8CC-906F-1A7E1EF056F0}"/>
                  </a:ext>
                </a:extLst>
              </p:cNvPr>
              <p:cNvSpPr txBox="1"/>
              <p:nvPr/>
            </p:nvSpPr>
            <p:spPr>
              <a:xfrm>
                <a:off x="4572632" y="2008051"/>
                <a:ext cx="4567030" cy="36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0">
                  <a:buNone/>
                  <a:defRPr sz="14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sz="2400" dirty="0"/>
                  <a:t>Tested data are from Kupfer et al. (1969)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E5842C-0114-C453-B29C-FA3A6561ED55}"/>
                  </a:ext>
                </a:extLst>
              </p:cNvPr>
              <p:cNvSpPr/>
              <p:nvPr/>
            </p:nvSpPr>
            <p:spPr>
              <a:xfrm>
                <a:off x="1676400" y="4267200"/>
                <a:ext cx="1143000" cy="228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2F46CC1-4780-B3EC-551C-B8DAABD28836}"/>
                  </a:ext>
                </a:extLst>
              </p:cNvPr>
              <p:cNvGrpSpPr/>
              <p:nvPr/>
            </p:nvGrpSpPr>
            <p:grpSpPr>
              <a:xfrm>
                <a:off x="3206569" y="2423972"/>
                <a:ext cx="4040587" cy="3906454"/>
                <a:chOff x="2901769" y="2347772"/>
                <a:chExt cx="4040587" cy="390645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E7FA63C3-A9D9-04B8-D7C1-E84874E3310D}"/>
                    </a:ext>
                  </a:extLst>
                </p:cNvPr>
                <p:cNvGrpSpPr/>
                <p:nvPr/>
              </p:nvGrpSpPr>
              <p:grpSpPr>
                <a:xfrm>
                  <a:off x="2901769" y="2347772"/>
                  <a:ext cx="4040587" cy="3906454"/>
                  <a:chOff x="1763071" y="2639708"/>
                  <a:chExt cx="2891453" cy="2981475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8D4387B-585E-8E9F-C40B-BAEBE6B935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51428" y="2639708"/>
                    <a:ext cx="2803096" cy="1429558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8580" tIns="34290" rIns="68580" bIns="3429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6858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</a:pPr>
                    <a:endParaRPr lang="en-US">
                      <a:latin typeface="Arial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45489BB-2052-CEA8-0BE6-D53E454C1D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63071" y="4191626"/>
                    <a:ext cx="2891453" cy="1429557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8580" tIns="34290" rIns="68580" bIns="3429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6858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</a:pPr>
                    <a:endParaRPr lang="en-US" dirty="0">
                      <a:latin typeface="Arial" charset="0"/>
                    </a:endParaRPr>
                  </a:p>
                </p:txBody>
              </p: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86681C6-02B2-8EED-D544-A39366DEEDFB}"/>
                    </a:ext>
                  </a:extLst>
                </p:cNvPr>
                <p:cNvSpPr/>
                <p:nvPr/>
              </p:nvSpPr>
              <p:spPr>
                <a:xfrm>
                  <a:off x="3943086" y="4246166"/>
                  <a:ext cx="2269068" cy="1100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1E9622-3AB9-8AD2-573A-61CE89258D16}"/>
                  </a:ext>
                </a:extLst>
              </p:cNvPr>
              <p:cNvSpPr txBox="1"/>
              <p:nvPr/>
            </p:nvSpPr>
            <p:spPr>
              <a:xfrm>
                <a:off x="7247156" y="4479949"/>
                <a:ext cx="1133708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Validation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F70EB0-AA92-FAB1-B6FA-BAAE4AD4C182}"/>
                  </a:ext>
                </a:extLst>
              </p:cNvPr>
              <p:cNvSpPr txBox="1"/>
              <p:nvPr/>
            </p:nvSpPr>
            <p:spPr>
              <a:xfrm>
                <a:off x="1516554" y="2423972"/>
                <a:ext cx="1828800" cy="2909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 calibration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F89399-4CCE-FEDB-86C3-3659062716BC}"/>
                  </a:ext>
                </a:extLst>
              </p:cNvPr>
              <p:cNvSpPr/>
              <p:nvPr/>
            </p:nvSpPr>
            <p:spPr>
              <a:xfrm>
                <a:off x="1362311" y="3031334"/>
                <a:ext cx="1946250" cy="12530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AB474F6-FE78-336E-1324-3CC947396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909" y="2824910"/>
                <a:ext cx="2885154" cy="1576735"/>
              </a:xfrm>
              <a:prstGeom prst="rect">
                <a:avLst/>
              </a:prstGeom>
            </p:spPr>
          </p:pic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339CB999-69B0-90D9-82CE-ADBC3219D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2398" y="2939805"/>
                <a:ext cx="80725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mbol" pitchFamily="18" charset="2"/>
                  <a:buNone/>
                </a:pPr>
                <a:r>
                  <a:rPr 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uniaxial tension</a:t>
                </a:r>
              </a:p>
            </p:txBody>
          </p:sp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5F42A9B-9CC6-4B65-7494-9EC7745C0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6266" y="2824910"/>
                <a:ext cx="1131611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mbol" pitchFamily="18" charset="2"/>
                  <a:buNone/>
                </a:pPr>
                <a:r>
                  <a:rPr 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uniaxial compression</a:t>
                </a:r>
              </a:p>
            </p:txBody>
          </p:sp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053A8035-1F13-1EEB-C81F-121945761A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230" y="4887392"/>
                <a:ext cx="1183868" cy="304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mbol" pitchFamily="18" charset="2"/>
                  <a:buNone/>
                </a:pPr>
                <a:r>
                  <a:rPr 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biaxial tension</a:t>
                </a:r>
              </a:p>
            </p:txBody>
          </p:sp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E3D6A2CA-92D3-4B8B-1BAE-BF227DE99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8609" y="4724400"/>
                <a:ext cx="1752600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mbol" pitchFamily="18" charset="2"/>
                  <a:buNone/>
                </a:pPr>
                <a:r>
                  <a:rPr 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biaxial compression</a:t>
                </a:r>
              </a:p>
            </p:txBody>
          </p:sp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02330379-64D8-0CAA-2538-64EC37C490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7163" y="4887392"/>
                <a:ext cx="1752600" cy="53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mbol" pitchFamily="18" charset="2"/>
                  <a:buNone/>
                </a:pPr>
                <a:r>
                  <a:rPr 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biaxial failure envelope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02F430C-39DE-BF41-4BB1-718CDCB4C9E5}"/>
                </a:ext>
              </a:extLst>
            </p:cNvPr>
            <p:cNvSpPr/>
            <p:nvPr/>
          </p:nvSpPr>
          <p:spPr bwMode="auto">
            <a:xfrm>
              <a:off x="2209800" y="4364034"/>
              <a:ext cx="2229465" cy="2377442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95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991" y="501650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Results -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F472D-3964-5762-10E9-70515913A6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/>
              <a:t>12</a:t>
            </a:fld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976AA34-BFBD-3187-A25C-31D993502F62}"/>
              </a:ext>
            </a:extLst>
          </p:cNvPr>
          <p:cNvSpPr txBox="1">
            <a:spLocks/>
          </p:cNvSpPr>
          <p:nvPr/>
        </p:nvSpPr>
        <p:spPr bwMode="auto">
          <a:xfrm>
            <a:off x="459840" y="1263650"/>
            <a:ext cx="5656731" cy="72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Calibri"/>
                <a:ea typeface="ＭＳ Ｐゴシック" pitchFamily="-105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Biaxial behavior – </a:t>
            </a:r>
            <a:r>
              <a:rPr lang="en-US" altLang="zh-CN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cracking pattern</a:t>
            </a: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549AB-115C-C523-EC37-08CE76F146E8}"/>
              </a:ext>
            </a:extLst>
          </p:cNvPr>
          <p:cNvSpPr txBox="1">
            <a:spLocks/>
          </p:cNvSpPr>
          <p:nvPr/>
        </p:nvSpPr>
        <p:spPr>
          <a:xfrm>
            <a:off x="560193" y="5134853"/>
            <a:ext cx="1806341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biaxial tension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76DCED-9469-70FB-C9AA-030658EAE275}"/>
              </a:ext>
            </a:extLst>
          </p:cNvPr>
          <p:cNvSpPr txBox="1">
            <a:spLocks/>
          </p:cNvSpPr>
          <p:nvPr/>
        </p:nvSpPr>
        <p:spPr>
          <a:xfrm>
            <a:off x="9079095" y="5134853"/>
            <a:ext cx="2408455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biaxial compression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35C1CE-9C04-29B3-65A0-ECE378A4D716}"/>
              </a:ext>
            </a:extLst>
          </p:cNvPr>
          <p:cNvSpPr txBox="1">
            <a:spLocks/>
          </p:cNvSpPr>
          <p:nvPr/>
        </p:nvSpPr>
        <p:spPr>
          <a:xfrm>
            <a:off x="9080432" y="2843379"/>
            <a:ext cx="2709512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uniaxial compression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61676-9DB6-49ED-310B-B95CC46A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85" y="1880135"/>
            <a:ext cx="6503498" cy="46923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F74F9E-94A4-58E5-7ADE-4CF45EACAE87}"/>
              </a:ext>
            </a:extLst>
          </p:cNvPr>
          <p:cNvSpPr/>
          <p:nvPr/>
        </p:nvSpPr>
        <p:spPr bwMode="auto">
          <a:xfrm>
            <a:off x="2954956" y="4013735"/>
            <a:ext cx="298383" cy="2598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0AAFA4-B270-FE95-A02A-016F18BCEDCE}"/>
              </a:ext>
            </a:extLst>
          </p:cNvPr>
          <p:cNvSpPr/>
          <p:nvPr/>
        </p:nvSpPr>
        <p:spPr bwMode="auto">
          <a:xfrm>
            <a:off x="6116571" y="4013735"/>
            <a:ext cx="298383" cy="2598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1894B-9C6F-1DD8-6A72-7848E2B25367}"/>
              </a:ext>
            </a:extLst>
          </p:cNvPr>
          <p:cNvSpPr/>
          <p:nvPr/>
        </p:nvSpPr>
        <p:spPr bwMode="auto">
          <a:xfrm>
            <a:off x="2958164" y="6312569"/>
            <a:ext cx="298383" cy="2598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AE289-55CF-253D-7916-EEDDFFCCA3BD}"/>
              </a:ext>
            </a:extLst>
          </p:cNvPr>
          <p:cNvSpPr/>
          <p:nvPr/>
        </p:nvSpPr>
        <p:spPr bwMode="auto">
          <a:xfrm>
            <a:off x="6100528" y="6322194"/>
            <a:ext cx="298383" cy="2598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17FABC-1219-AC41-15B3-1EA8EAAF0298}"/>
              </a:ext>
            </a:extLst>
          </p:cNvPr>
          <p:cNvSpPr txBox="1">
            <a:spLocks/>
          </p:cNvSpPr>
          <p:nvPr/>
        </p:nvSpPr>
        <p:spPr>
          <a:xfrm>
            <a:off x="510640" y="2843379"/>
            <a:ext cx="1906694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uniaxial tension</a:t>
            </a:r>
          </a:p>
        </p:txBody>
      </p:sp>
    </p:spTree>
    <p:extLst>
      <p:ext uri="{BB962C8B-B14F-4D97-AF65-F5344CB8AC3E}">
        <p14:creationId xmlns:p14="http://schemas.microsoft.com/office/powerpoint/2010/main" val="33240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049076F-001B-6D7C-AE96-18606A68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31" y="2158649"/>
            <a:ext cx="7649244" cy="340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667" y="501650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Results - Validation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6FD7C-9EDA-17BD-1C00-BE30D57BFB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850ED5-8BC0-1343-1412-4D0E369ACAF7}"/>
              </a:ext>
            </a:extLst>
          </p:cNvPr>
          <p:cNvGrpSpPr/>
          <p:nvPr/>
        </p:nvGrpSpPr>
        <p:grpSpPr>
          <a:xfrm>
            <a:off x="2125816" y="2139650"/>
            <a:ext cx="9049116" cy="3529584"/>
            <a:chOff x="1335630" y="3350415"/>
            <a:chExt cx="8066980" cy="30732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CF54AD-B96E-A67E-EDF5-D152EB06B52B}"/>
                </a:ext>
              </a:extLst>
            </p:cNvPr>
            <p:cNvSpPr/>
            <p:nvPr/>
          </p:nvSpPr>
          <p:spPr bwMode="auto">
            <a:xfrm>
              <a:off x="2346293" y="3350415"/>
              <a:ext cx="7056317" cy="3073267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0469A4-6042-E2B3-1BA5-52EEEA0DB4DD}"/>
                </a:ext>
              </a:extLst>
            </p:cNvPr>
            <p:cNvSpPr txBox="1"/>
            <p:nvPr/>
          </p:nvSpPr>
          <p:spPr>
            <a:xfrm>
              <a:off x="1335630" y="3350415"/>
              <a:ext cx="1010662" cy="3215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9DC90E-CEEE-31BF-8A51-1D6B32C036B2}"/>
              </a:ext>
            </a:extLst>
          </p:cNvPr>
          <p:cNvSpPr txBox="1"/>
          <p:nvPr/>
        </p:nvSpPr>
        <p:spPr>
          <a:xfrm>
            <a:off x="3840112" y="1379698"/>
            <a:ext cx="596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Tested data are from </a:t>
            </a:r>
            <a:r>
              <a:rPr lang="en-US" sz="2400" dirty="0" err="1"/>
              <a:t>Bazant</a:t>
            </a:r>
            <a:r>
              <a:rPr lang="en-US" sz="2400" dirty="0"/>
              <a:t> et al. (1991)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2B0FD-5029-0553-D6BB-A5E26298BF4E}"/>
              </a:ext>
            </a:extLst>
          </p:cNvPr>
          <p:cNvSpPr txBox="1"/>
          <p:nvPr/>
        </p:nvSpPr>
        <p:spPr>
          <a:xfrm>
            <a:off x="7701741" y="5751226"/>
            <a:ext cx="2102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1" dirty="0">
                <a:solidFill>
                  <a:srgbClr val="C00000"/>
                </a:solidFill>
              </a:rPr>
              <a:t>Cracking pattern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98CE7AC-6409-72A8-6FA1-CBD213539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379698"/>
            <a:ext cx="3200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Tensile splitting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E19098-7243-CB2B-E196-9A213F9980CF}"/>
              </a:ext>
            </a:extLst>
          </p:cNvPr>
          <p:cNvSpPr txBox="1"/>
          <p:nvPr/>
        </p:nvSpPr>
        <p:spPr>
          <a:xfrm>
            <a:off x="602952" y="3148118"/>
            <a:ext cx="26565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adopted from those calibrated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Cusatis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(2011b)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65176-10BF-A2AD-09E3-387AA2C33556}"/>
              </a:ext>
            </a:extLst>
          </p:cNvPr>
          <p:cNvSpPr txBox="1"/>
          <p:nvPr/>
        </p:nvSpPr>
        <p:spPr>
          <a:xfrm>
            <a:off x="3631017" y="5764491"/>
            <a:ext cx="37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1" dirty="0">
                <a:solidFill>
                  <a:srgbClr val="C00000"/>
                </a:solidFill>
              </a:rPr>
              <a:t>Splitting strength </a:t>
            </a:r>
            <a:r>
              <a:rPr lang="en-US" sz="1800" b="1" dirty="0" err="1">
                <a:solidFill>
                  <a:srgbClr val="C00000"/>
                </a:solidFill>
              </a:rPr>
              <a:t>w.r.t.</a:t>
            </a:r>
            <a:r>
              <a:rPr lang="en-US" sz="1800" b="1" dirty="0">
                <a:solidFill>
                  <a:srgbClr val="C00000"/>
                </a:solidFill>
              </a:rPr>
              <a:t>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DDCE8-4BF9-3DFF-543B-D0862C542215}"/>
              </a:ext>
            </a:extLst>
          </p:cNvPr>
          <p:cNvSpPr txBox="1"/>
          <p:nvPr/>
        </p:nvSpPr>
        <p:spPr>
          <a:xfrm>
            <a:off x="4486525" y="4540260"/>
            <a:ext cx="6094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152𝑚</a:t>
            </a:r>
          </a:p>
        </p:txBody>
      </p:sp>
    </p:spTree>
    <p:extLst>
      <p:ext uri="{BB962C8B-B14F-4D97-AF65-F5344CB8AC3E}">
        <p14:creationId xmlns:p14="http://schemas.microsoft.com/office/powerpoint/2010/main" val="224434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22ED72-5FFA-279A-2CA1-BFB1916B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16" y="4914383"/>
            <a:ext cx="3675888" cy="1652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667" y="501650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Results -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419" y="1343949"/>
            <a:ext cx="4256424" cy="96981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Three-point bending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D08AD-F803-344E-1F3A-5B664E358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A76031-332A-FFD9-95D6-ADDFE8120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23" y="2588901"/>
            <a:ext cx="3652153" cy="1598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69F11-E2FB-D389-E39D-59BF321B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032" y="1511379"/>
            <a:ext cx="2567432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5E370F-4E30-6240-95FF-915FB4AC9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616" y="2223141"/>
            <a:ext cx="3675703" cy="14657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6B2CC-B908-6A50-F5ED-3922B1E5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51" y="4761007"/>
            <a:ext cx="2820202" cy="15452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5518F7-89EF-EC04-473E-0394A1D6B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8907" y="4126730"/>
            <a:ext cx="2524760" cy="25603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733A065-0925-011C-31D0-A1EAE62C0C3B}"/>
              </a:ext>
            </a:extLst>
          </p:cNvPr>
          <p:cNvSpPr/>
          <p:nvPr/>
        </p:nvSpPr>
        <p:spPr bwMode="auto">
          <a:xfrm>
            <a:off x="9307629" y="3611842"/>
            <a:ext cx="327259" cy="1516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8B28E1-8999-FB6F-F366-8D974846C89F}"/>
              </a:ext>
            </a:extLst>
          </p:cNvPr>
          <p:cNvSpPr/>
          <p:nvPr/>
        </p:nvSpPr>
        <p:spPr bwMode="auto">
          <a:xfrm>
            <a:off x="9349784" y="6292979"/>
            <a:ext cx="327259" cy="2743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7DF0EC-D0F9-9DF9-D970-81D368D947DD}"/>
              </a:ext>
            </a:extLst>
          </p:cNvPr>
          <p:cNvSpPr/>
          <p:nvPr/>
        </p:nvSpPr>
        <p:spPr bwMode="auto">
          <a:xfrm>
            <a:off x="4591843" y="1468860"/>
            <a:ext cx="2651760" cy="260604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FBD8A4-8DC3-DBB4-8376-81F31B520EC4}"/>
              </a:ext>
            </a:extLst>
          </p:cNvPr>
          <p:cNvSpPr txBox="1"/>
          <p:nvPr/>
        </p:nvSpPr>
        <p:spPr>
          <a:xfrm>
            <a:off x="7243603" y="1459526"/>
            <a:ext cx="217342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calibration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4EBE3-1853-3BEC-ED75-D45606D43CB6}"/>
              </a:ext>
            </a:extLst>
          </p:cNvPr>
          <p:cNvSpPr/>
          <p:nvPr/>
        </p:nvSpPr>
        <p:spPr bwMode="auto">
          <a:xfrm>
            <a:off x="4599841" y="4116069"/>
            <a:ext cx="2643762" cy="265176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DFF14-AA54-78A8-9734-AD527CD8752B}"/>
              </a:ext>
            </a:extLst>
          </p:cNvPr>
          <p:cNvSpPr txBox="1"/>
          <p:nvPr/>
        </p:nvSpPr>
        <p:spPr>
          <a:xfrm>
            <a:off x="7243603" y="4136355"/>
            <a:ext cx="1133708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A5B68-F5C7-BC65-DC62-D1AFB38F0811}"/>
              </a:ext>
            </a:extLst>
          </p:cNvPr>
          <p:cNvSpPr txBox="1"/>
          <p:nvPr/>
        </p:nvSpPr>
        <p:spPr>
          <a:xfrm>
            <a:off x="515197" y="1761476"/>
            <a:ext cx="36525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Tested data are from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et al. (2013)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989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1" y="501650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Analysis of Model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961" y="1341526"/>
            <a:ext cx="11204697" cy="151821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Julia implementation</a:t>
            </a:r>
          </a:p>
          <a:p>
            <a:pPr marL="0" indent="0">
              <a:buNone/>
            </a:pP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progressive inclusion of the </a:t>
            </a: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numerical techniques on the computational expense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including: finite difference (FD) calculation of the Jacobian, automatic differentiation (AD), coloring-aided automatic differentiation (</a:t>
            </a:r>
            <a:r>
              <a:rPr lang="en-US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ColorAD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@views, </a:t>
            </a:r>
            <a:r>
              <a:rPr lang="en-US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StaticArray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 (</a:t>
            </a:r>
            <a:r>
              <a:rPr lang="en-US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StArray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@inbounds, and symbolic LU factorization. </a:t>
            </a:r>
            <a:endParaRPr lang="en-US" sz="1800" b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8399B-2602-FAD2-EEDE-59E9DADEB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210E5B-1D56-230C-1F4E-0D9DC0FF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246" y="3092000"/>
            <a:ext cx="5549153" cy="2675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7A504C-AE0A-CF0C-7E95-CAE1B78F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6" y="3083113"/>
            <a:ext cx="5486400" cy="26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0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Analysis of Model Efficiency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FBDBA6-A374-A1E6-A77F-DF0E8C5C4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6" y="1391365"/>
            <a:ext cx="10957559" cy="4951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of computational efficiency for a three-point bending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BCA15-78DF-4341-5364-E994A5BFE9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005C54-EC11-0F8F-E5EC-35238402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394" y="1884693"/>
            <a:ext cx="5342023" cy="4521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2E91E3-DBC4-388F-5966-873F1C09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70" y="2425474"/>
            <a:ext cx="3450024" cy="15096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CB5EFA-9FEF-09EC-2EE9-B2EC4ADC4E36}"/>
              </a:ext>
            </a:extLst>
          </p:cNvPr>
          <p:cNvSpPr txBox="1"/>
          <p:nvPr/>
        </p:nvSpPr>
        <p:spPr>
          <a:xfrm>
            <a:off x="592667" y="4421544"/>
            <a:ext cx="46242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Both the memory allocation and total computational time required to reach a displacement of 0.15𝑚𝑚 at the loaded point are investigated.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39157-A717-5312-6ECA-73D0FC98D913}"/>
              </a:ext>
            </a:extLst>
          </p:cNvPr>
          <p:cNvSpPr txBox="1"/>
          <p:nvPr/>
        </p:nvSpPr>
        <p:spPr>
          <a:xfrm>
            <a:off x="6034009" y="3228580"/>
            <a:ext cx="1583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Pathirage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2022</a:t>
            </a:r>
          </a:p>
        </p:txBody>
      </p:sp>
    </p:spTree>
    <p:extLst>
      <p:ext uri="{BB962C8B-B14F-4D97-AF65-F5344CB8AC3E}">
        <p14:creationId xmlns:p14="http://schemas.microsoft.com/office/powerpoint/2010/main" val="215349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FBDBA6-A374-A1E6-A77F-DF0E8C5C4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1424539"/>
            <a:ext cx="11599333" cy="53547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criterion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sign of the initial increments of the load factor alleviates convergence issues identified with traditional arc-length methods in the solution of the LDPM governing equations.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Restricting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switch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unloading-reloading and the stress limit paths at converged points is an effective way to mitigate material instabilities.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transition between the unloading-reloading path and the stress limit path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elements is required to obtain convergence for macroscopic stress-strain softening branches.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differentiation and graph coloring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significant improvements in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efficiency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evaluating the system’s Jacobian matrix.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static solution exhibits excellent ability to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 the response curves and failure modes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concrete members under unconfined compression, biaxial loading, tensile splitting, and three-point bending.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implementation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achieves 67% reduction in memory requirement and 87% reduction in total computational 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compared to previously available dynamic explicit solutions.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6611AB-5D66-D680-41FC-D0D59250F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6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Reference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FBDBA6-A374-A1E6-A77F-DF0E8C5C4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1424539"/>
            <a:ext cx="11599333" cy="53547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Jia, D., Brigham, J. C., &amp;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Fascetti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(2024). An efficient static solver for the lattice discrete particle model. Computer‐Aided Civil and Infrastructure Engineering, under review.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Cusatis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Pelessone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Mencarelli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(2011a). Lattice discrete particle model (LDPM) for failure behavior of concrete. I: Theory. Cement and Concrete Composites, 33(9), 881-890.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Cusatis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Mencarelli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Pelessone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Baylot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(2011b). Lattice discrete particle model (LDPM) for failure behavior of concrete. II: Calibration and validation. Cement and Concrete composites, 33(9), 891-905.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Cusatis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Mencarelli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Pelessone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Baylot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T. (2010). The Lattice Discrete Particle Model (LDPM) for the Simulation of Uniaxial and Multiaxial Behavior of Concrete: Recent Results. </a:t>
            </a:r>
            <a:r>
              <a:rPr lang="en-US" sz="1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Fracture Mechanics of Concrete and Concrete Structures-Recent Advances in Fracture Mechanics of Concrete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509-515.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Fascetti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(2015). </a:t>
            </a:r>
            <a:r>
              <a:rPr lang="en-US" sz="1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lattice particle modeling of fracture processes in cementitious materials 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(PhD thesis). Sapienza University of Rome, Rome, Italy.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Pathirage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Thierry, F., Tong, D.,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Cusatis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Grégoire, D., &amp;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Pijaudier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-Cabot, G. (2022). Comparative investigation of dynamic implicit and explicit methods for the lattice discrete particle model. In </a:t>
            </a:r>
            <a:r>
              <a:rPr lang="en-US" sz="1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modelling of concrete and concrete structures 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(pp. 503–509). CRC press.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Kupfer, H.,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Hilsdorf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K., &amp;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Rusch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(1969, August). Behavior of concrete under biaxial stresses. </a:t>
            </a:r>
            <a:r>
              <a:rPr lang="en-US" sz="1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Journal proceedings 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(Vol. 66, No. 8, pp. 656-666).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Bazant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P.,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Kazemi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T., Hasegawa, T., &amp; Mazars, J. (1991). Size effect in Brazilian split-cylinder tests. Measurements and fracture analysis. </a:t>
            </a:r>
            <a:r>
              <a:rPr lang="en-US" sz="1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 Materials Journal, 88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325-332.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Grégoire, D., Rojas‐Solano, L. B., &amp;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Pijaudier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‐Cabot, G. (2013). Failure and size effect for notched and unnotched concrete beams. </a:t>
            </a:r>
            <a:r>
              <a:rPr lang="en-US" sz="1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for Numerical and Analytical Methods in Geomechanics, 37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(10), 1434-1452.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L., &amp; Li, S. (2014). Capillary absorption of concrete after mechanical loading. </a:t>
            </a:r>
            <a:r>
              <a:rPr lang="en-US" sz="1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Magazine of concrete research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66(8), 420-431.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L., Jia, J., Meng, G., &amp; Zhu, W. (2014). Chloride diffusion in concrete subjected to compressive loading. </a:t>
            </a:r>
            <a:r>
              <a:rPr lang="en-US" sz="1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Magazine of concrete research, 66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(19), 991-997.</a:t>
            </a:r>
          </a:p>
          <a:p>
            <a:pPr marL="457200" indent="-457200">
              <a:buFont typeface="+mj-lt"/>
              <a:buAutoNum type="arabicPeriod"/>
            </a:pP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6611AB-5D66-D680-41FC-D0D59250F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09050" y="6481780"/>
            <a:ext cx="2540000" cy="457200"/>
          </a:xfrm>
        </p:spPr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3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667" y="1447800"/>
            <a:ext cx="10957559" cy="4648200"/>
          </a:xfrm>
        </p:spPr>
        <p:txBody>
          <a:bodyPr/>
          <a:lstStyle/>
          <a:p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last decade, the lattice discrete particle model (LDPM) has become </a:t>
            </a:r>
            <a:r>
              <a:rPr lang="en-US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most appealing computational tools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fracture in quasi-brittle materials such as concrete, shale, masonry, high-performance cementitious composites, rocks, and polymers.</a:t>
            </a:r>
          </a:p>
          <a:p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LDPM-based modelling </a:t>
            </a:r>
            <a:r>
              <a:rPr lang="en-US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relied on the sole solution strategy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dynamic explicit algorithm with a central difference scheme.</a:t>
            </a:r>
          </a:p>
          <a:p>
            <a:r>
              <a:rPr lang="en-US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explicit dynamic solutions for quasi-static condition: </a:t>
            </a:r>
          </a:p>
          <a:p>
            <a:pPr marL="857250" lvl="1" indent="-457200">
              <a:buAutoNum type="arabicPeriod"/>
            </a:pP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stability </a:t>
            </a:r>
            <a:r>
              <a:rPr lang="en-US" altLang="zh-CN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elastic stage, 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consequent computational demanding;</a:t>
            </a:r>
          </a:p>
          <a:p>
            <a:pPr marL="857250" lvl="1" indent="-457200">
              <a:buAutoNum type="arabicPeriod"/>
            </a:pP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Undermined accuracy when simulating locally instable issue (quasi-brittle fracture).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DE18B-9924-E61C-0809-1C1B0497D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45AEB-8F4C-4A50-3D00-1DAA0EEE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355" y="4543490"/>
            <a:ext cx="2444505" cy="1798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3D5BA8-D294-0B73-E718-3500CF0CF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907" y="4462681"/>
            <a:ext cx="2985125" cy="1919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7ABD5-E52E-1F01-2301-2BDFE8A1AEF2}"/>
              </a:ext>
            </a:extLst>
          </p:cNvPr>
          <p:cNvSpPr txBox="1"/>
          <p:nvPr/>
        </p:nvSpPr>
        <p:spPr>
          <a:xfrm>
            <a:off x="2379663" y="5619676"/>
            <a:ext cx="20749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Cusatis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485B1-DCF9-2538-15F9-E5C3D4A97219}"/>
              </a:ext>
            </a:extLst>
          </p:cNvPr>
          <p:cNvSpPr txBox="1"/>
          <p:nvPr/>
        </p:nvSpPr>
        <p:spPr>
          <a:xfrm>
            <a:off x="5454226" y="46570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Fascetti</a:t>
            </a:r>
            <a:r>
              <a:rPr lang="en-US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2015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324FFA-80CD-88B1-D814-F9461F627D76}"/>
              </a:ext>
            </a:extLst>
          </p:cNvPr>
          <p:cNvSpPr/>
          <p:nvPr/>
        </p:nvSpPr>
        <p:spPr bwMode="auto">
          <a:xfrm>
            <a:off x="1826193" y="4479124"/>
            <a:ext cx="921327" cy="6491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222DAB-18D3-6BCF-8A6D-B1962FFBBB24}"/>
              </a:ext>
            </a:extLst>
          </p:cNvPr>
          <p:cNvSpPr/>
          <p:nvPr/>
        </p:nvSpPr>
        <p:spPr bwMode="auto">
          <a:xfrm>
            <a:off x="5020033" y="5346635"/>
            <a:ext cx="2395619" cy="6491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247CA-3B60-F977-FC55-F5D186D2F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512"/>
          <a:stretch/>
        </p:blipFill>
        <p:spPr>
          <a:xfrm>
            <a:off x="8181744" y="4330661"/>
            <a:ext cx="2048273" cy="20505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2AA4C3-C613-2F3F-761E-B530739AE3EA}"/>
              </a:ext>
            </a:extLst>
          </p:cNvPr>
          <p:cNvSpPr txBox="1"/>
          <p:nvPr/>
        </p:nvSpPr>
        <p:spPr>
          <a:xfrm>
            <a:off x="8751739" y="5656793"/>
            <a:ext cx="22482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Pathirage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209EA7-2EF0-9782-F0E7-4C6493B8EA48}"/>
              </a:ext>
            </a:extLst>
          </p:cNvPr>
          <p:cNvSpPr/>
          <p:nvPr/>
        </p:nvSpPr>
        <p:spPr bwMode="auto">
          <a:xfrm>
            <a:off x="1248355" y="4543490"/>
            <a:ext cx="247809" cy="2185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F9F2BA-CA17-8B73-D24F-C2AC8CDBA876}"/>
              </a:ext>
            </a:extLst>
          </p:cNvPr>
          <p:cNvSpPr/>
          <p:nvPr/>
        </p:nvSpPr>
        <p:spPr bwMode="auto">
          <a:xfrm>
            <a:off x="8181744" y="4312720"/>
            <a:ext cx="247809" cy="2185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E488-30BE-511B-1F47-DA4445C0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51BD-DB74-4BCD-0AAB-330A69A0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447800"/>
            <a:ext cx="10957560" cy="1372402"/>
          </a:xfrm>
        </p:spPr>
        <p:txBody>
          <a:bodyPr/>
          <a:lstStyle/>
          <a:p>
            <a:r>
              <a:rPr lang="en-US" sz="2400" kern="50" dirty="0">
                <a:solidFill>
                  <a:srgbClr val="00000A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John C. Brigham, Dongge Jia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Impactful Resilient Infrastructure Science and Engineering (IRISE) funding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C44D7-4935-BA13-61FA-D93CBF428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51603E-17AD-EC8B-6017-5A705F3C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0536" y="3295187"/>
            <a:ext cx="2653970" cy="2653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519B67-DC37-81B8-C1E5-4315DAB00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58" y="3914681"/>
            <a:ext cx="3888607" cy="14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and Innovation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667" y="3665809"/>
            <a:ext cx="11144514" cy="216805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static solver is realized by</a:t>
            </a:r>
          </a:p>
          <a:p>
            <a:pPr marL="857250" lvl="1" indent="-457200">
              <a:buAutoNum type="arabicParenBoth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of the LDPM constitutive law to </a:t>
            </a:r>
            <a:r>
              <a:rPr lang="en-US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 the material response continuity;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>
              <a:buAutoNum type="arabicParenBoth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Arc-length method with </a:t>
            </a:r>
            <a:r>
              <a:rPr lang="en-US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criterion to select the sign of the initial load increment factor;</a:t>
            </a:r>
          </a:p>
          <a:p>
            <a:pPr marL="857250" lvl="1" indent="-457200">
              <a:buAutoNum type="arabicParenBoth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</a:t>
            </a:r>
            <a:r>
              <a:rPr lang="en-US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switch mechanism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restrict oscillations in the global stiffness matrix caused by LDPM unloading-reloading rules;</a:t>
            </a:r>
          </a:p>
          <a:p>
            <a:pPr marL="857250" lvl="1" indent="-457200">
              <a:buAutoNum type="arabicParenBoth"/>
            </a:pPr>
            <a:r>
              <a:rPr lang="en-US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efficient implementation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automatic differentiation aided by graph coloring.</a:t>
            </a:r>
          </a:p>
          <a:p>
            <a:pPr marL="0" indent="0">
              <a:buNone/>
            </a:pP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6318-F001-0FC9-9038-6FD3EC5CA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3B51C5-99D4-A659-EDE9-6746C77E1A7E}"/>
              </a:ext>
            </a:extLst>
          </p:cNvPr>
          <p:cNvSpPr txBox="1">
            <a:spLocks/>
          </p:cNvSpPr>
          <p:nvPr/>
        </p:nvSpPr>
        <p:spPr bwMode="auto">
          <a:xfrm>
            <a:off x="592667" y="1552086"/>
            <a:ext cx="11144514" cy="21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Calibri"/>
                <a:ea typeface="ＭＳ Ｐゴシック" pitchFamily="-105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</a:t>
            </a:r>
          </a:p>
          <a:p>
            <a:pPr marL="857250" lvl="1" indent="-457200" defTabSz="914400">
              <a:buFontTx/>
              <a:buAutoNum type="arabicParenBoth"/>
            </a:pPr>
            <a:r>
              <a:rPr lang="en-US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static solver capable of solving LDPM;</a:t>
            </a:r>
          </a:p>
          <a:p>
            <a:pPr marL="857250" lvl="1" indent="-457200" defTabSz="914400">
              <a:buFontTx/>
              <a:buAutoNum type="arabicParenBoth"/>
            </a:pPr>
            <a:r>
              <a:rPr lang="en-US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computational efficiency between static solution and dynamic solution;</a:t>
            </a:r>
          </a:p>
          <a:p>
            <a:pPr marL="857250" lvl="1" indent="-457200" defTabSz="914400">
              <a:buFontTx/>
              <a:buAutoNum type="arabicParenBoth"/>
            </a:pPr>
            <a:r>
              <a:rPr lang="en-US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the evaluation of the performance of dynamic solution against the equilibrium path captured by static solution.</a:t>
            </a:r>
          </a:p>
          <a:p>
            <a:pPr marL="0" indent="0" defTabSz="914400">
              <a:buFontTx/>
              <a:buNone/>
            </a:pPr>
            <a:endParaRPr lang="en-US" sz="24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 discrete particle model (LDPM)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BFD991-8101-11BC-7DAC-4911FB0E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292225"/>
            <a:ext cx="5068376" cy="82233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geometrical representation of heterogeneous material (concrete)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2E1ED-F128-B563-B799-39E74F488C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E8D4F-D34E-9922-A7F9-0C9318FDA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7"/>
          <a:stretch/>
        </p:blipFill>
        <p:spPr>
          <a:xfrm>
            <a:off x="677670" y="2176424"/>
            <a:ext cx="4682093" cy="1539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B7352-6A77-6F68-6FDF-D4D7D5273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86" r="37790" b="6235"/>
          <a:stretch/>
        </p:blipFill>
        <p:spPr>
          <a:xfrm>
            <a:off x="634808" y="4309288"/>
            <a:ext cx="2912726" cy="1743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6C9F98-1DBF-DC09-CEE8-7301BA4C257D}"/>
              </a:ext>
            </a:extLst>
          </p:cNvPr>
          <p:cNvSpPr txBox="1"/>
          <p:nvPr/>
        </p:nvSpPr>
        <p:spPr>
          <a:xfrm>
            <a:off x="775078" y="3652055"/>
            <a:ext cx="122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distribution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81307-9EAF-14CC-D543-383C9CA0E9CD}"/>
              </a:ext>
            </a:extLst>
          </p:cNvPr>
          <p:cNvSpPr txBox="1"/>
          <p:nvPr/>
        </p:nvSpPr>
        <p:spPr>
          <a:xfrm>
            <a:off x="2199022" y="3661211"/>
            <a:ext cx="1794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Delauney tetrahedralization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A6BC1-588E-5CA8-02C9-4481C725952B}"/>
              </a:ext>
            </a:extLst>
          </p:cNvPr>
          <p:cNvSpPr txBox="1"/>
          <p:nvPr/>
        </p:nvSpPr>
        <p:spPr>
          <a:xfrm>
            <a:off x="3884425" y="3804108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LDPM tessellation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37CE2-9CA9-3E38-55CB-E8870B9A6E2B}"/>
              </a:ext>
            </a:extLst>
          </p:cNvPr>
          <p:cNvSpPr txBox="1"/>
          <p:nvPr/>
        </p:nvSpPr>
        <p:spPr>
          <a:xfrm>
            <a:off x="603626" y="6086486"/>
            <a:ext cx="2690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aggregates sharing (projected) contact areas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A45F1-E170-EF65-74AC-BBBB091B2E18}"/>
              </a:ext>
            </a:extLst>
          </p:cNvPr>
          <p:cNvSpPr txBox="1"/>
          <p:nvPr/>
        </p:nvSpPr>
        <p:spPr>
          <a:xfrm>
            <a:off x="3182187" y="6107520"/>
            <a:ext cx="278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Nodal degrees of freedom and facet strain of a lattice element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7CC3044-8895-1514-25D0-4BE5CC30C927}"/>
              </a:ext>
            </a:extLst>
          </p:cNvPr>
          <p:cNvSpPr txBox="1">
            <a:spLocks/>
          </p:cNvSpPr>
          <p:nvPr/>
        </p:nvSpPr>
        <p:spPr bwMode="auto">
          <a:xfrm>
            <a:off x="6174662" y="1282900"/>
            <a:ext cx="5375564" cy="82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Calibri"/>
                <a:ea typeface="ＭＳ Ｐゴシック" pitchFamily="-105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strain compatibility and force equilibrium equations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3989ED-7270-D2AD-1670-75A306F58D23}"/>
              </a:ext>
            </a:extLst>
          </p:cNvPr>
          <p:cNvGrpSpPr>
            <a:grpSpLocks noChangeAspect="1"/>
          </p:cNvGrpSpPr>
          <p:nvPr/>
        </p:nvGrpSpPr>
        <p:grpSpPr>
          <a:xfrm>
            <a:off x="3951159" y="4159245"/>
            <a:ext cx="1599698" cy="1960299"/>
            <a:chOff x="6298297" y="2882026"/>
            <a:chExt cx="2086725" cy="255711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3E7E0BE-724F-5AA7-473A-1E1A00D9E0A5}"/>
                </a:ext>
              </a:extLst>
            </p:cNvPr>
            <p:cNvGrpSpPr/>
            <p:nvPr/>
          </p:nvGrpSpPr>
          <p:grpSpPr>
            <a:xfrm>
              <a:off x="6298297" y="3539986"/>
              <a:ext cx="1714876" cy="1899151"/>
              <a:chOff x="8336307" y="4139258"/>
              <a:chExt cx="1714876" cy="189915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3325F8B-EA0F-3E2E-8F9F-EF8FE6192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5564" r="33311"/>
              <a:stretch/>
            </p:blipFill>
            <p:spPr>
              <a:xfrm>
                <a:off x="8336307" y="4467108"/>
                <a:ext cx="1372049" cy="1571301"/>
              </a:xfrm>
              <a:prstGeom prst="rect">
                <a:avLst/>
              </a:prstGeom>
            </p:spPr>
          </p:pic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E11D7E-8CA2-8878-09EC-D83AD0116F96}"/>
                  </a:ext>
                </a:extLst>
              </p:cNvPr>
              <p:cNvSpPr/>
              <p:nvPr/>
            </p:nvSpPr>
            <p:spPr bwMode="auto">
              <a:xfrm>
                <a:off x="9059330" y="4139258"/>
                <a:ext cx="991853" cy="771855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788132-6A8C-8EBB-A138-49A703C3B94A}"/>
                  </a:ext>
                </a:extLst>
              </p:cNvPr>
              <p:cNvSpPr/>
              <p:nvPr/>
            </p:nvSpPr>
            <p:spPr bwMode="auto">
              <a:xfrm>
                <a:off x="8859744" y="4529473"/>
                <a:ext cx="284258" cy="238012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3EB5F85-2D88-30C0-B2EA-DD7CA2473EF1}"/>
                  </a:ext>
                </a:extLst>
              </p:cNvPr>
              <p:cNvSpPr/>
              <p:nvPr/>
            </p:nvSpPr>
            <p:spPr bwMode="auto">
              <a:xfrm>
                <a:off x="9383181" y="4911113"/>
                <a:ext cx="284258" cy="238012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6E683A6-D842-3F03-3D9E-45E398FDCDC4}"/>
                  </a:ext>
                </a:extLst>
              </p:cNvPr>
              <p:cNvSpPr/>
              <p:nvPr/>
            </p:nvSpPr>
            <p:spPr bwMode="auto">
              <a:xfrm rot="2456923">
                <a:off x="8883821" y="5017136"/>
                <a:ext cx="219371" cy="914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36A16C5-07AD-8F76-1639-B2E607A3899B}"/>
                  </a:ext>
                </a:extLst>
              </p:cNvPr>
              <p:cNvSpPr/>
              <p:nvPr/>
            </p:nvSpPr>
            <p:spPr bwMode="auto">
              <a:xfrm rot="2456923">
                <a:off x="9023890" y="4828530"/>
                <a:ext cx="219371" cy="256032"/>
              </a:xfrm>
              <a:prstGeom prst="rect">
                <a:avLst/>
              </a:prstGeom>
              <a:solidFill>
                <a:srgbClr val="F0EAD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FB33524-DD23-09B7-FA2E-8F21FF2BD577}"/>
                  </a:ext>
                </a:extLst>
              </p:cNvPr>
              <p:cNvSpPr/>
              <p:nvPr/>
            </p:nvSpPr>
            <p:spPr bwMode="auto">
              <a:xfrm rot="2456923">
                <a:off x="9165237" y="4667526"/>
                <a:ext cx="219371" cy="20927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0573BD-8194-7D2A-FCC7-238661F4597B}"/>
                  </a:ext>
                </a:extLst>
              </p:cNvPr>
              <p:cNvSpPr/>
              <p:nvPr/>
            </p:nvSpPr>
            <p:spPr bwMode="auto">
              <a:xfrm rot="2955787">
                <a:off x="9212885" y="4931372"/>
                <a:ext cx="106919" cy="138319"/>
              </a:xfrm>
              <a:prstGeom prst="rect">
                <a:avLst/>
              </a:prstGeom>
              <a:solidFill>
                <a:srgbClr val="F0EAD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76DCC9F-8154-EF1D-7BF1-2330B487A6DF}"/>
                  </a:ext>
                </a:extLst>
              </p:cNvPr>
              <p:cNvSpPr/>
              <p:nvPr/>
            </p:nvSpPr>
            <p:spPr bwMode="auto">
              <a:xfrm rot="277635">
                <a:off x="8976604" y="4787352"/>
                <a:ext cx="106919" cy="138319"/>
              </a:xfrm>
              <a:prstGeom prst="rect">
                <a:avLst/>
              </a:prstGeom>
              <a:solidFill>
                <a:srgbClr val="F0EAD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9408041-6727-54AD-FB90-2BB121161C4B}"/>
                  </a:ext>
                </a:extLst>
              </p:cNvPr>
              <p:cNvSpPr/>
              <p:nvPr/>
            </p:nvSpPr>
            <p:spPr bwMode="auto">
              <a:xfrm rot="2966115">
                <a:off x="9314433" y="4868054"/>
                <a:ext cx="133660" cy="1297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6EF073D-76D8-1C0F-1333-D89E896BA7C6}"/>
                </a:ext>
              </a:extLst>
            </p:cNvPr>
            <p:cNvSpPr/>
            <p:nvPr/>
          </p:nvSpPr>
          <p:spPr bwMode="auto">
            <a:xfrm rot="2456923">
              <a:off x="7180087" y="4247350"/>
              <a:ext cx="219371" cy="914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72476F-7AC2-9F60-441D-0430F2505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5712" y="2882026"/>
              <a:ext cx="1609310" cy="1290521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78013BA-1C25-BB45-2FCD-6D8855250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1761" y="3933265"/>
              <a:ext cx="35560" cy="46863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F73B78D-80F2-0E25-120A-64EE274DD881}"/>
                    </a:ext>
                  </a:extLst>
                </p:cNvPr>
                <p:cNvSpPr txBox="1"/>
                <p:nvPr/>
              </p:nvSpPr>
              <p:spPr>
                <a:xfrm>
                  <a:off x="7110360" y="4021958"/>
                  <a:ext cx="65915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⨉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F73B78D-80F2-0E25-120A-64EE274DD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360" y="4021958"/>
                  <a:ext cx="659155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9277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1D0A955-E3CB-3CE3-F8A3-62AC15B22391}"/>
              </a:ext>
            </a:extLst>
          </p:cNvPr>
          <p:cNvSpPr txBox="1"/>
          <p:nvPr/>
        </p:nvSpPr>
        <p:spPr>
          <a:xfrm>
            <a:off x="6174662" y="2143346"/>
            <a:ext cx="57842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displacement jump is transformed into facet strains by dividing by the lattice element length: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nodal forces at nodes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j associated with facet k are obtained: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Summing up the nodal forces at all nodes and equating it to the external force provides the LDPM equilibrium equations.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27EEA07-3368-4D71-9B85-789DB7467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093" y="4694707"/>
            <a:ext cx="334467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5A6F8C-42D8-3039-E62C-83461B2DB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9186" y="2809246"/>
            <a:ext cx="3011895" cy="12358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8F277-4448-8CE4-4280-BCC02180C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34" y="3387004"/>
            <a:ext cx="3495982" cy="3302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 discrete particle model (LDPM)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BFD991-8101-11BC-7DAC-4911FB0E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6" y="1353336"/>
            <a:ext cx="10957559" cy="105987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Normal-tangential coupled lattice-level stress-strain constitutive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response continuity 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EA1B86-33D7-9D3D-F59F-D379BEC90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5640C-5703-8D11-BA0D-873DE269D4D5}"/>
              </a:ext>
            </a:extLst>
          </p:cNvPr>
          <p:cNvSpPr txBox="1"/>
          <p:nvPr/>
        </p:nvSpPr>
        <p:spPr>
          <a:xfrm>
            <a:off x="592667" y="4002965"/>
            <a:ext cx="24432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stress vs. effective strain under different stress states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A315C-75C2-7071-762C-238D1D9A4FA7}"/>
                  </a:ext>
                </a:extLst>
              </p:cNvPr>
              <p:cNvSpPr txBox="1"/>
              <p:nvPr/>
            </p:nvSpPr>
            <p:spPr>
              <a:xfrm>
                <a:off x="592667" y="2102271"/>
                <a:ext cx="5712717" cy="1613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each lattice element, given effective stress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effective strain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arctan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constitutive las 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A315C-75C2-7071-762C-238D1D9A4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2102271"/>
                <a:ext cx="5712717" cy="1613455"/>
              </a:xfrm>
              <a:prstGeom prst="rect">
                <a:avLst/>
              </a:prstGeom>
              <a:blipFill>
                <a:blip r:embed="rId4"/>
                <a:stretch>
                  <a:fillRect l="-854" t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EB2D59D-B717-218D-F93D-911955E75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15" y="4913654"/>
            <a:ext cx="4777870" cy="1414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19A24-6D41-DFB8-6ED3-EBA9CFE71F0E}"/>
              </a:ext>
            </a:extLst>
          </p:cNvPr>
          <p:cNvSpPr txBox="1"/>
          <p:nvPr/>
        </p:nvSpPr>
        <p:spPr>
          <a:xfrm>
            <a:off x="6305384" y="2070467"/>
            <a:ext cx="571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for elastic stage is 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64A96-3422-BD87-AA5B-4ACB4A781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653" y="2578529"/>
            <a:ext cx="4697627" cy="1250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15794E-9272-1CFA-53A6-915854F87C27}"/>
              </a:ext>
            </a:extLst>
          </p:cNvPr>
          <p:cNvSpPr txBox="1"/>
          <p:nvPr/>
        </p:nvSpPr>
        <p:spPr>
          <a:xfrm>
            <a:off x="6345139" y="3073582"/>
            <a:ext cx="12165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FEE9A-42F6-EFB5-C7D8-2DE2ECA73E61}"/>
              </a:ext>
            </a:extLst>
          </p:cNvPr>
          <p:cNvSpPr txBox="1"/>
          <p:nvPr/>
        </p:nvSpPr>
        <p:spPr>
          <a:xfrm>
            <a:off x="6368996" y="4406637"/>
            <a:ext cx="571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visualized in terms of normal and tangential stress: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2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adaptive arc-length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939" y="3512128"/>
            <a:ext cx="10957560" cy="46482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B679C-72F0-2815-AF68-3C2F2A662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D61FFD-59BD-CA57-10F5-69D9546C7234}"/>
              </a:ext>
            </a:extLst>
          </p:cNvPr>
          <p:cNvSpPr txBox="1">
            <a:spLocks/>
          </p:cNvSpPr>
          <p:nvPr/>
        </p:nvSpPr>
        <p:spPr bwMode="auto">
          <a:xfrm>
            <a:off x="573859" y="1263650"/>
            <a:ext cx="4845164" cy="1059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Calibri"/>
                <a:ea typeface="ＭＳ Ｐゴシック" pitchFamily="-105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approximation to static force equilibrium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434E4E-823A-F754-76B4-9BB5647AAB7D}"/>
              </a:ext>
            </a:extLst>
          </p:cNvPr>
          <p:cNvGrpSpPr>
            <a:grpSpLocks noChangeAspect="1"/>
          </p:cNvGrpSpPr>
          <p:nvPr/>
        </p:nvGrpSpPr>
        <p:grpSpPr>
          <a:xfrm>
            <a:off x="1215576" y="2094318"/>
            <a:ext cx="3364167" cy="1005840"/>
            <a:chOff x="1036281" y="2173351"/>
            <a:chExt cx="3838252" cy="1147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FAAE68-127D-3E6A-77C3-DA0CE8583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281" y="2173351"/>
              <a:ext cx="3838252" cy="114758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167F5A-6AD8-6ED4-A66C-F0BEB6CE01EE}"/>
                </a:ext>
              </a:extLst>
            </p:cNvPr>
            <p:cNvSpPr/>
            <p:nvPr/>
          </p:nvSpPr>
          <p:spPr bwMode="auto">
            <a:xfrm>
              <a:off x="3426594" y="2747142"/>
              <a:ext cx="259882" cy="274320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709DC6-9C70-F5F6-CDD8-B07F8C101A54}"/>
                </a:ext>
              </a:extLst>
            </p:cNvPr>
            <p:cNvSpPr/>
            <p:nvPr/>
          </p:nvSpPr>
          <p:spPr bwMode="auto">
            <a:xfrm>
              <a:off x="4173503" y="2752757"/>
              <a:ext cx="259882" cy="274320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8F25816-EF5E-B149-3A83-2D02B7269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21" y="3425034"/>
            <a:ext cx="5465503" cy="32277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F188A3-4403-BB38-9A44-827D57B91881}"/>
              </a:ext>
            </a:extLst>
          </p:cNvPr>
          <p:cNvSpPr txBox="1"/>
          <p:nvPr/>
        </p:nvSpPr>
        <p:spPr>
          <a:xfrm>
            <a:off x="3200632" y="2810135"/>
            <a:ext cx="2570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Iterate both force and displacement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7D21C18-9D4D-9281-9E7B-451508D7F83E}"/>
              </a:ext>
            </a:extLst>
          </p:cNvPr>
          <p:cNvSpPr txBox="1">
            <a:spLocks/>
          </p:cNvSpPr>
          <p:nvPr/>
        </p:nvSpPr>
        <p:spPr bwMode="auto">
          <a:xfrm>
            <a:off x="5716660" y="1263650"/>
            <a:ext cx="6475340" cy="1059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Calibri"/>
                <a:ea typeface="ＭＳ Ｐゴシック" pitchFamily="-105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collaborative criterion 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sign of the initial increments of the load factor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0D81B26-991A-531A-E4EE-C26615AF0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724" y="3385698"/>
            <a:ext cx="2046143" cy="2806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317773-43A4-7301-6891-6849CDA00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724" y="2760164"/>
            <a:ext cx="3538152" cy="562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1464D-51CF-C54A-CECB-3980964AD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527" y="2456680"/>
            <a:ext cx="952194" cy="280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1A24AA-27F9-5E0D-74AF-AAFA37819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9750" y="2115511"/>
            <a:ext cx="829305" cy="307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069FB-16D0-5587-CDC4-14D9EBC4D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4447" y="4318276"/>
            <a:ext cx="2306043" cy="244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91E3AC-54A9-C2AC-4C17-01CCCCEA932C}"/>
              </a:ext>
            </a:extLst>
          </p:cNvPr>
          <p:cNvSpPr txBox="1"/>
          <p:nvPr/>
        </p:nvSpPr>
        <p:spPr>
          <a:xfrm>
            <a:off x="3799685" y="3948944"/>
            <a:ext cx="980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rc-length constraint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A9C77-2BC5-C84F-23ED-71A0A3E4A31C}"/>
              </a:ext>
            </a:extLst>
          </p:cNvPr>
          <p:cNvSpPr/>
          <p:nvPr/>
        </p:nvSpPr>
        <p:spPr bwMode="auto">
          <a:xfrm>
            <a:off x="4694463" y="4342768"/>
            <a:ext cx="138372" cy="24480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CB5F29-2B22-4A04-7C55-0988EDC8DEA6}"/>
              </a:ext>
            </a:extLst>
          </p:cNvPr>
          <p:cNvSpPr txBox="1"/>
          <p:nvPr/>
        </p:nvSpPr>
        <p:spPr>
          <a:xfrm>
            <a:off x="1765330" y="3441362"/>
            <a:ext cx="179235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Cylindrical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F6FBD8-8CCA-7B1A-3DD9-9EE66DD64FD5}"/>
              </a:ext>
            </a:extLst>
          </p:cNvPr>
          <p:cNvSpPr txBox="1"/>
          <p:nvPr/>
        </p:nvSpPr>
        <p:spPr>
          <a:xfrm>
            <a:off x="3683820" y="5765462"/>
            <a:ext cx="179235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190F06-B009-E7BA-1592-2F48714D12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4431" y="5824343"/>
            <a:ext cx="503647" cy="1828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3183EA-40AB-E986-6965-622E63676E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4666" y="3505450"/>
            <a:ext cx="498021" cy="1828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FD6D635-218B-C72C-CB9A-2611D5271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5694" y="3948944"/>
            <a:ext cx="3197322" cy="25826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BAD626-0E73-5458-3757-8D5BC06BBE20}"/>
              </a:ext>
            </a:extLst>
          </p:cNvPr>
          <p:cNvSpPr txBox="1"/>
          <p:nvPr/>
        </p:nvSpPr>
        <p:spPr>
          <a:xfrm>
            <a:off x="7607417" y="2887323"/>
            <a:ext cx="980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#1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2F137D-F4E7-9385-A226-58119DA81187}"/>
              </a:ext>
            </a:extLst>
          </p:cNvPr>
          <p:cNvSpPr txBox="1"/>
          <p:nvPr/>
        </p:nvSpPr>
        <p:spPr>
          <a:xfrm>
            <a:off x="7607417" y="3355862"/>
            <a:ext cx="980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D8ED737-E0A1-C313-6567-6DD616F40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39" y="3644576"/>
            <a:ext cx="11529734" cy="2923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094" y="501650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adaptive arc-length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939" y="3512128"/>
            <a:ext cx="10957560" cy="46482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0B3AC5-AEC1-FB8D-FC4E-7DEF5E087298}"/>
              </a:ext>
            </a:extLst>
          </p:cNvPr>
          <p:cNvSpPr txBox="1">
            <a:spLocks/>
          </p:cNvSpPr>
          <p:nvPr/>
        </p:nvSpPr>
        <p:spPr bwMode="auto">
          <a:xfrm>
            <a:off x="507094" y="1319052"/>
            <a:ext cx="7778622" cy="1059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Calibri"/>
                <a:ea typeface="ＭＳ Ｐゴシック" pitchFamily="-105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altLang="zh-CN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</a:t>
            </a:r>
            <a:r>
              <a:rPr lang="zh-CN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continuous Jacobian in </a:t>
            </a:r>
            <a:endParaRPr lang="en-US" sz="2400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7B947-50CB-FCD5-09F5-9A467C224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15662" y="6383508"/>
            <a:ext cx="2540000" cy="457200"/>
          </a:xfrm>
        </p:spPr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C32056-9B56-83DD-1BE6-C2F913E8433F}"/>
              </a:ext>
            </a:extLst>
          </p:cNvPr>
          <p:cNvSpPr txBox="1"/>
          <p:nvPr/>
        </p:nvSpPr>
        <p:spPr>
          <a:xfrm>
            <a:off x="507094" y="1765094"/>
            <a:ext cx="5821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trigonometric parametric transition curve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bridg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unloading-reloading path and the strain-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softening branch: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D1F77A-D80B-B853-22FD-7F04E12AF55D}"/>
              </a:ext>
            </a:extLst>
          </p:cNvPr>
          <p:cNvSpPr txBox="1"/>
          <p:nvPr/>
        </p:nvSpPr>
        <p:spPr>
          <a:xfrm>
            <a:off x="6728319" y="1765094"/>
            <a:ext cx="52457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Adaptive path switch: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completion of each increment, elements are checked to determine whether their constitutive paths are transitioning between limit paths and unloading-reloading paths, and the stress-strain paths will be switched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5108E-1C1D-AB5D-80C3-9B2E6C88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398" y="1401973"/>
            <a:ext cx="2910185" cy="33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263C39-B52F-256F-27C1-2CA72C0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054" y="1444308"/>
            <a:ext cx="461230" cy="2236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A6E388C-9C42-2D0D-BA8E-A805D7BA0E6F}"/>
              </a:ext>
            </a:extLst>
          </p:cNvPr>
          <p:cNvSpPr/>
          <p:nvPr/>
        </p:nvSpPr>
        <p:spPr bwMode="auto">
          <a:xfrm>
            <a:off x="7525782" y="1418907"/>
            <a:ext cx="373618" cy="34089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836D3D-FF90-D6A1-76A4-D1E91D619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94" y="2550686"/>
            <a:ext cx="6102814" cy="9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8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1" y="501650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efficient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321208"/>
            <a:ext cx="10957560" cy="53561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differentiation (AD) with distance-1 graph coloring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EE4C8-AE50-BD65-B5AD-F183806F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97" y="1753986"/>
            <a:ext cx="2565755" cy="6965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68630-1E65-5716-5769-5708D0ADA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FECD3C-857A-FF59-D678-618CC7BA1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88" y="3050973"/>
            <a:ext cx="5896909" cy="2844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52AB99-E596-4622-F5E8-80F10FFFA96B}"/>
              </a:ext>
            </a:extLst>
          </p:cNvPr>
          <p:cNvSpPr txBox="1"/>
          <p:nvPr/>
        </p:nvSpPr>
        <p:spPr>
          <a:xfrm>
            <a:off x="3092822" y="1901396"/>
            <a:ext cx="2483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(forward mode AD)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45630-5E65-2237-30C7-203E2B210017}"/>
              </a:ext>
            </a:extLst>
          </p:cNvPr>
          <p:cNvSpPr txBox="1"/>
          <p:nvPr/>
        </p:nvSpPr>
        <p:spPr>
          <a:xfrm>
            <a:off x="5380653" y="1734085"/>
            <a:ext cx="7003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required AD passes can be decreased by </a:t>
            </a:r>
            <a:r>
              <a:rPr lang="en-US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aggregating multiple independent passes together to allow for the computation of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compressed fuller columns (or rows)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(Gebremedhin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2005).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436929-C8CE-EE9A-E23F-1C8841EACE2B}"/>
              </a:ext>
            </a:extLst>
          </p:cNvPr>
          <p:cNvSpPr/>
          <p:nvPr/>
        </p:nvSpPr>
        <p:spPr bwMode="auto">
          <a:xfrm>
            <a:off x="896471" y="5246123"/>
            <a:ext cx="555811" cy="3231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CB4F4-FB54-8752-DCDF-0E5F6C5AA3F5}"/>
              </a:ext>
            </a:extLst>
          </p:cNvPr>
          <p:cNvSpPr txBox="1"/>
          <p:nvPr/>
        </p:nvSpPr>
        <p:spPr>
          <a:xfrm>
            <a:off x="302016" y="5169222"/>
            <a:ext cx="2272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Original sparse Jacobian matrix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94F9D-839D-E0AC-3630-946C9C6F5471}"/>
              </a:ext>
            </a:extLst>
          </p:cNvPr>
          <p:cNvSpPr txBox="1"/>
          <p:nvPr/>
        </p:nvSpPr>
        <p:spPr>
          <a:xfrm>
            <a:off x="1854769" y="5957231"/>
            <a:ext cx="2731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aggregations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C2EBD-DE1E-5F4C-BD6E-2D7349762652}"/>
              </a:ext>
            </a:extLst>
          </p:cNvPr>
          <p:cNvSpPr txBox="1"/>
          <p:nvPr/>
        </p:nvSpPr>
        <p:spPr>
          <a:xfrm>
            <a:off x="4604338" y="5953300"/>
            <a:ext cx="27318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olumn intersection graph in which adjacent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have different colors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2CBF63-ECB3-FF9F-739E-AE53916E0BED}"/>
              </a:ext>
            </a:extLst>
          </p:cNvPr>
          <p:cNvSpPr txBox="1"/>
          <p:nvPr/>
        </p:nvSpPr>
        <p:spPr>
          <a:xfrm>
            <a:off x="6536822" y="2910376"/>
            <a:ext cx="4840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find the coloring scheme that produces the lowest possible number of compressed columns: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827317-6EB8-7545-88C3-BFABCF33FE00}"/>
              </a:ext>
            </a:extLst>
          </p:cNvPr>
          <p:cNvSpPr/>
          <p:nvPr/>
        </p:nvSpPr>
        <p:spPr bwMode="auto">
          <a:xfrm>
            <a:off x="1954304" y="2874517"/>
            <a:ext cx="2985249" cy="3069451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887B0E-BFE4-8F8E-146D-07219DCBD077}"/>
              </a:ext>
            </a:extLst>
          </p:cNvPr>
          <p:cNvSpPr/>
          <p:nvPr/>
        </p:nvSpPr>
        <p:spPr bwMode="auto">
          <a:xfrm>
            <a:off x="4957483" y="2874516"/>
            <a:ext cx="1317811" cy="30694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E680EC-7A75-F299-A354-C0DE00143013}"/>
              </a:ext>
            </a:extLst>
          </p:cNvPr>
          <p:cNvSpPr txBox="1"/>
          <p:nvPr/>
        </p:nvSpPr>
        <p:spPr>
          <a:xfrm>
            <a:off x="6542369" y="3647962"/>
            <a:ext cx="53806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each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sequence number of color that has already been used as much as possible (Curtis et al. 1974).</a:t>
            </a:r>
          </a:p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Largest-first (LF) ordering: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the vertices in a manner in which the degree of each vertex —representing the number of edges connected to the vertex — is arranged from the largest to the smallest (Welsh and Powell 1967).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B061B89-2204-815A-86DD-C1CC7A5A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45" y="1303478"/>
            <a:ext cx="11022890" cy="838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Concrete experiments used for validation and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Unconfined compression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Fascetti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2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016)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Biaxial fracture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(Kupfer et al. 1969)</a:t>
            </a:r>
          </a:p>
          <a:p>
            <a:pPr marL="0" indent="0">
              <a:buNone/>
            </a:pP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		 	      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Tensile splitting</a:t>
            </a:r>
            <a:endParaRPr lang="en-US" sz="2000" dirty="0">
              <a:solidFill>
                <a:schemeClr val="tx1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	    (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Bazant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1991)</a:t>
            </a:r>
          </a:p>
          <a:p>
            <a:pPr marL="0" indent="0">
              <a:buNone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3-point bending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(George et al. 2013)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421" y="510102"/>
            <a:ext cx="10957559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1E7F1-B876-4C11-0034-5E9FBA09C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0C7C8-7C88-BA41-BC02-0C39D7F04A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8E176C-BC00-D67D-474D-68BB6BCC84CB}"/>
              </a:ext>
            </a:extLst>
          </p:cNvPr>
          <p:cNvGrpSpPr/>
          <p:nvPr/>
        </p:nvGrpSpPr>
        <p:grpSpPr>
          <a:xfrm>
            <a:off x="8420212" y="1802776"/>
            <a:ext cx="3028838" cy="2055159"/>
            <a:chOff x="7397115" y="2247900"/>
            <a:chExt cx="2197121" cy="13656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A3A9C2-19FF-B12B-FDAC-67A0BE794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7115" y="2247900"/>
              <a:ext cx="1238360" cy="1069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2BCE7E-1830-80AB-8DD2-D24032EC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3548" y="2247900"/>
              <a:ext cx="970688" cy="136563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9F00C45-993F-657F-F4BB-51A221370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578" y="2607794"/>
            <a:ext cx="2269607" cy="175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33DB06-172A-614D-AF39-26DDC2C73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62" y="4105835"/>
            <a:ext cx="2392515" cy="196755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976C715-7307-1453-132B-0940FA57AB33}"/>
              </a:ext>
            </a:extLst>
          </p:cNvPr>
          <p:cNvGrpSpPr/>
          <p:nvPr/>
        </p:nvGrpSpPr>
        <p:grpSpPr>
          <a:xfrm>
            <a:off x="3085394" y="4610100"/>
            <a:ext cx="3279784" cy="2108947"/>
            <a:chOff x="3085394" y="4533900"/>
            <a:chExt cx="3279784" cy="2108947"/>
          </a:xfrm>
        </p:grpSpPr>
        <p:pic>
          <p:nvPicPr>
            <p:cNvPr id="17" name="Picture 4" descr="Details are in the caption following the image">
              <a:extLst>
                <a:ext uri="{FF2B5EF4-FFF2-40B4-BE49-F238E27FC236}">
                  <a16:creationId xmlns:a16="http://schemas.microsoft.com/office/drawing/2014/main" id="{59749611-989B-5F4E-132F-86F847EB57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46" b="57271"/>
            <a:stretch/>
          </p:blipFill>
          <p:spPr bwMode="auto">
            <a:xfrm>
              <a:off x="3120578" y="4610100"/>
              <a:ext cx="3244600" cy="203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77462A-2B6F-CC84-FABF-7632C9146F48}"/>
                </a:ext>
              </a:extLst>
            </p:cNvPr>
            <p:cNvSpPr/>
            <p:nvPr/>
          </p:nvSpPr>
          <p:spPr>
            <a:xfrm>
              <a:off x="3085394" y="4533900"/>
              <a:ext cx="457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678453"/>
      </p:ext>
    </p:extLst>
  </p:cSld>
  <p:clrMapOvr>
    <a:masterClrMapping/>
  </p:clrMapOvr>
</p:sld>
</file>

<file path=ppt/theme/theme1.xml><?xml version="1.0" encoding="utf-8"?>
<a:theme xmlns:a="http://schemas.openxmlformats.org/drawingml/2006/main" name="UPitt Template">
  <a:themeElements>
    <a:clrScheme name="ECE-Sc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E-Screen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CE-Sc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-Scree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E-Scree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-Scree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-Scree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-Scree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-Scree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7268CD6-86BF-4FEC-A87E-97CF6790B8A1}">
  <we:reference id="wa104178141" version="4.3.3.0" store="en-US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brigham_pitt.potx</Template>
  <TotalTime>4843</TotalTime>
  <Words>1942</Words>
  <Application>Microsoft Office PowerPoint</Application>
  <PresentationFormat>Widescreen</PresentationFormat>
  <Paragraphs>217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Batang</vt:lpstr>
      <vt:lpstr>ＭＳ Ｐゴシック</vt:lpstr>
      <vt:lpstr>宋体</vt:lpstr>
      <vt:lpstr>STIXGeneral-Regular</vt:lpstr>
      <vt:lpstr>Arial</vt:lpstr>
      <vt:lpstr>Calibri</vt:lpstr>
      <vt:lpstr>Cambria Math</vt:lpstr>
      <vt:lpstr>Corbel</vt:lpstr>
      <vt:lpstr>Symbol</vt:lpstr>
      <vt:lpstr>Times</vt:lpstr>
      <vt:lpstr>Times New Roman</vt:lpstr>
      <vt:lpstr>UPitt Template</vt:lpstr>
      <vt:lpstr>PowerPoint Presentation</vt:lpstr>
      <vt:lpstr>Background and Motivation</vt:lpstr>
      <vt:lpstr>Objective and Innovation</vt:lpstr>
      <vt:lpstr>Lattice discrete particle model (LDPM)</vt:lpstr>
      <vt:lpstr>Lattice discrete particle model (LDPM)</vt:lpstr>
      <vt:lpstr>An adaptive arc-length method </vt:lpstr>
      <vt:lpstr>An adaptive arc-length method </vt:lpstr>
      <vt:lpstr>Computationally efficient implementation </vt:lpstr>
      <vt:lpstr>Numerical Results</vt:lpstr>
      <vt:lpstr>Numerical Results - Parameter Calibration</vt:lpstr>
      <vt:lpstr>Numerical Results - Validation</vt:lpstr>
      <vt:lpstr>Numerical Results - Validation</vt:lpstr>
      <vt:lpstr>Numerical Results - Validation</vt:lpstr>
      <vt:lpstr>Numerical Results - Validation</vt:lpstr>
      <vt:lpstr>Numerical Results - Validation</vt:lpstr>
      <vt:lpstr>Quantitative Analysis of Model Efficiency</vt:lpstr>
      <vt:lpstr>Quantitative Analysis of Model Efficiency</vt:lpstr>
      <vt:lpstr>Conclusions</vt:lpstr>
      <vt:lpstr>Main References</vt:lpstr>
      <vt:lpstr>Acknowledgements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Brigham</dc:creator>
  <cp:lastModifiedBy>Dongge Jia</cp:lastModifiedBy>
  <cp:revision>18</cp:revision>
  <dcterms:created xsi:type="dcterms:W3CDTF">2010-03-28T22:52:26Z</dcterms:created>
  <dcterms:modified xsi:type="dcterms:W3CDTF">2024-12-30T08:34:13Z</dcterms:modified>
</cp:coreProperties>
</file>